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itter" pitchFamily="2" charset="77"/>
      <p:regular r:id="rId10"/>
      <p:bold r:id="rId11"/>
      <p:italic r:id="rId12"/>
      <p:boldItalic r:id="rId13"/>
    </p:embeddedFont>
    <p:embeddedFont>
      <p:font typeface="Outfit Bold" pitchFamily="2" charset="0"/>
      <p:bold r:id="rId14"/>
      <p:italic r:id="rId15"/>
    </p:embeddedFont>
    <p:embeddedFont>
      <p:font typeface="Outfit Light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8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20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57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not always "client has problem, calls consultant." Sometimes consultants create the problem. We'll look at farming versus hunting, and a framework called the Pyramid of 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Wpd1kRNxaQ?si=I8GIPtVH8jUjmx2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Part 2: Data Sources</a:t>
            </a: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(WHO &amp; WHAT)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628"/>
            <a:ext cx="8635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Three Critical Questions (Revans)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Who Knows?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87378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People with knowledge about the problem: technical experts, front-line staff, those with experience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80403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3916680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070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Who Cares?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56103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People affected by the problem: those with emotional investment, stake in the outcome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80403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2533055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523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Who Can Act?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01360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People with power to implement solutions: decision-makers, budget holders, senior leaders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80403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300305"/>
            <a:ext cx="339328" cy="339328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>
            <a:off x="793790" y="6624161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604" y="6960632"/>
            <a:ext cx="283488" cy="22681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530906" y="690764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These three groups often don't overlap. You need to curate the balance.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28C94D-2425-B037-3331-93CA3128A875}"/>
              </a:ext>
            </a:extLst>
          </p:cNvPr>
          <p:cNvSpPr/>
          <p:nvPr/>
        </p:nvSpPr>
        <p:spPr>
          <a:xfrm>
            <a:off x="463463" y="3063672"/>
            <a:ext cx="13991572" cy="21010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90" y="1046321"/>
            <a:ext cx="8893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Engaging the Whole Client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5826"/>
            <a:ext cx="7267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Weisbord’s (1987) Discovery Approach </a:t>
            </a:r>
            <a:r>
              <a:rPr lang="en-US" sz="2200" b="1" i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(watch his </a:t>
            </a:r>
            <a:r>
              <a:rPr lang="en-US" sz="2200" b="1" i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  <a:hlinkClick r:id="rId3"/>
              </a:rPr>
              <a:t>YouTube talk</a:t>
            </a:r>
            <a:r>
              <a:rPr lang="en-US" sz="2200" b="1" i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56420" y="32490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856420" y="3604141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56420" y="3778448"/>
            <a:ext cx="4118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Complete Stakeholder Mapping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6420" y="426886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Identify everyone affected across the system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79592" y="32490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79592" y="3604141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279592" y="3778448"/>
            <a:ext cx="3983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Cross-System Representatives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79592" y="426886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Include diverse voices from all levels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02763" y="32490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702763" y="3604141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702763" y="3778448"/>
            <a:ext cx="3259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Continuity Across Phases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702763" y="426886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Same people in discovery, recommendations, implementation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71660" y="55474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People are more committed to solutions they helped discover.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24305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Consultancy is no longer about technical expertise - but about orchestrating change.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211822" y="6638925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"Engage members of the community you want to change in the process of discovery, </a:t>
            </a:r>
            <a:b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making them the 'evangelists of their own conversion experience.'"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—Pascale &amp; Sternin (2005)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71661" y="6383774"/>
            <a:ext cx="30480" cy="1236107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8769"/>
            <a:ext cx="716672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Who can we collect data from?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48909"/>
            <a:ext cx="5645110" cy="56451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1780" y="1725930"/>
            <a:ext cx="5997773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i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Access</a:t>
            </a:r>
            <a:r>
              <a:rPr lang="en-US" sz="2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to key people and sources is critical.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90566" y="2457688"/>
            <a:ext cx="627245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How open is the client to letting you into the "bowels" of the organisation? 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1780" y="3078242"/>
            <a:ext cx="627245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1780" y="3595211"/>
            <a:ext cx="6272451" cy="1432798"/>
          </a:xfrm>
          <a:prstGeom prst="roundRect">
            <a:avLst>
              <a:gd name="adj" fmla="val 2137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853" y="3892629"/>
            <a:ext cx="255151" cy="2040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35077" y="3829883"/>
            <a:ext cx="5405080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Your contracting conversation should have specified access to people and records, client involvement, resources ....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71780" y="5234702"/>
            <a:ext cx="627245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571780" y="5710238"/>
            <a:ext cx="62724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Still: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political dynamics can steer you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towards some informants and away from others …. what you're allowed to see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may be carefully curated.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955" y="2866483"/>
            <a:ext cx="5443657" cy="27399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6185"/>
            <a:ext cx="57276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Four things to understand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2457569"/>
            <a:ext cx="2771894" cy="1457682"/>
          </a:xfrm>
          <a:prstGeom prst="roundRect">
            <a:avLst>
              <a:gd name="adj" fmla="val 2101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7863" y="2661642"/>
            <a:ext cx="2363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Nature of Problem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7863" y="3090624"/>
            <a:ext cx="236374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What's actually happening?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749397" y="2457569"/>
            <a:ext cx="2772013" cy="1457682"/>
          </a:xfrm>
          <a:prstGeom prst="roundRect">
            <a:avLst>
              <a:gd name="adj" fmla="val 2101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953470" y="2661642"/>
            <a:ext cx="2363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Client's Role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953470" y="3090624"/>
            <a:ext cx="2363867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are they causing or maintaining it?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4098965"/>
            <a:ext cx="2771894" cy="2397085"/>
          </a:xfrm>
          <a:prstGeom prst="roundRect">
            <a:avLst>
              <a:gd name="adj" fmla="val 127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97863" y="4303038"/>
            <a:ext cx="236374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Shared (explicit) Understanding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7863" y="5050869"/>
            <a:ext cx="2363748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Is there a difference between the presenting problem and underlying problem?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749397" y="4098965"/>
            <a:ext cx="2772013" cy="2397085"/>
          </a:xfrm>
          <a:prstGeom prst="roundRect">
            <a:avLst>
              <a:gd name="adj" fmla="val 127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953470" y="4303038"/>
            <a:ext cx="2363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Others' Role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3953470" y="4732020"/>
            <a:ext cx="2363867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are others contributing to the problem? How are they benefiting from status quo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93790" y="6855142"/>
            <a:ext cx="57276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requires multiple types of data - 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numbers, stories, observations.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594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Schein's Framework: Knowing Where to Look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181225"/>
            <a:ext cx="702433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Examine organisational situations across </a:t>
            </a: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two dimensions</a:t>
            </a:r>
            <a:endParaRPr lang="en-US" sz="2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824877"/>
            <a:ext cx="13042821" cy="2402681"/>
          </a:xfrm>
          <a:prstGeom prst="roundRect">
            <a:avLst>
              <a:gd name="adj" fmla="val 13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832497"/>
            <a:ext cx="13027581" cy="5968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17032" y="2962870"/>
            <a:ext cx="282225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277678" y="2962870"/>
            <a:ext cx="444686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Task Issues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162931" y="2962870"/>
            <a:ext cx="445067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Interpersonal Issues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801410" y="3429357"/>
            <a:ext cx="13027581" cy="5968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17032" y="3559731"/>
            <a:ext cx="282225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Content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277678" y="3559731"/>
            <a:ext cx="444686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Formal agenda, stated goals</a:t>
            </a:r>
            <a:endParaRPr lang="en-US" sz="1650" dirty="0">
              <a:solidFill>
                <a:srgbClr val="FF0000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9162931" y="3559731"/>
            <a:ext cx="445067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Who is doing/saying what, to whom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801410" y="4026218"/>
            <a:ext cx="13027581" cy="5968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17032" y="4156591"/>
            <a:ext cx="282225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Process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4277678" y="4156591"/>
            <a:ext cx="444686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chemeClr val="accent6">
                    <a:lumMod val="75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the task is actually done</a:t>
            </a:r>
            <a:endParaRPr lang="en-US" sz="16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9162931" y="4156591"/>
            <a:ext cx="445067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members relate, communicate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801410" y="4623078"/>
            <a:ext cx="13027581" cy="5968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17032" y="4753451"/>
            <a:ext cx="282225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Structure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4277678" y="4753451"/>
            <a:ext cx="444686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Recurrent processes, SOPs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162931" y="4753451"/>
            <a:ext cx="445067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Recurrent relationships, roles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93790" y="5688092"/>
            <a:ext cx="6258520" cy="1558647"/>
          </a:xfrm>
          <a:prstGeom prst="roundRect">
            <a:avLst>
              <a:gd name="adj" fmla="val 2074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74" y="6005036"/>
            <a:ext cx="269319" cy="215384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493877" y="5946577"/>
            <a:ext cx="5343049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Consultants often get "seduced by content" (the what) and focus too little on the </a:t>
            </a:r>
            <a:r>
              <a:rPr lang="en-US" sz="16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</a:t>
            </a: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 the structure that shapes this</a:t>
            </a:r>
            <a:r>
              <a:rPr lang="en-US" sz="16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650" dirty="0"/>
          </a:p>
        </p:txBody>
      </p:sp>
      <p:sp>
        <p:nvSpPr>
          <p:cNvPr id="24" name="Shape 21"/>
          <p:cNvSpPr/>
          <p:nvPr/>
        </p:nvSpPr>
        <p:spPr>
          <a:xfrm>
            <a:off x="7585710" y="5688092"/>
            <a:ext cx="6258520" cy="1558647"/>
          </a:xfrm>
          <a:prstGeom prst="roundRect">
            <a:avLst>
              <a:gd name="adj" fmla="val 2074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094" y="6005036"/>
            <a:ext cx="269319" cy="215384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8285798" y="5946577"/>
            <a:ext cx="5343049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Resistance </a:t>
            </a: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depends on the focus of interventions. Interpersonal interventions are threatening - but can be critical.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37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Your reflection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2650"/>
            <a:ext cx="7556421" cy="1689616"/>
          </a:xfrm>
          <a:prstGeom prst="roundRect">
            <a:avLst>
              <a:gd name="adj" fmla="val 2014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3439120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86138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about an issue that matters to you in your own organisation - who are the key people that know about, care about it and can act on it? How much overlap is there?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474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463919"/>
            <a:ext cx="59774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Practical strategies for data collection</a:t>
            </a:r>
            <a:endParaRPr lang="en-US" sz="26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3F1E782B-D98B-D20C-D8CC-306292D8F1A5}"/>
              </a:ext>
            </a:extLst>
          </p:cNvPr>
          <p:cNvSpPr/>
          <p:nvPr/>
        </p:nvSpPr>
        <p:spPr>
          <a:xfrm>
            <a:off x="793790" y="5939473"/>
            <a:ext cx="209764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3FA04B3D-7FBA-8B48-4049-8557A8552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498" y="6069490"/>
            <a:ext cx="181451" cy="181451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51FA5E2F-B0FA-8933-61E8-6955A02EF611}"/>
              </a:ext>
            </a:extLst>
          </p:cNvPr>
          <p:cNvSpPr/>
          <p:nvPr/>
        </p:nvSpPr>
        <p:spPr>
          <a:xfrm>
            <a:off x="1209675" y="6015078"/>
            <a:ext cx="15380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COMING UP NEXT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519</Words>
  <Application>Microsoft Macintosh PowerPoint</Application>
  <PresentationFormat>Custom</PresentationFormat>
  <Paragraphs>67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Outfit Bold</vt:lpstr>
      <vt:lpstr>Bitter</vt:lpstr>
      <vt:lpstr>Outfit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2</cp:revision>
  <dcterms:created xsi:type="dcterms:W3CDTF">2026-01-27T21:11:13Z</dcterms:created>
  <dcterms:modified xsi:type="dcterms:W3CDTF">2026-01-27T21:30:06Z</dcterms:modified>
</cp:coreProperties>
</file>